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79" r:id="rId4"/>
    <p:sldId id="266" r:id="rId5"/>
    <p:sldId id="267" r:id="rId6"/>
    <p:sldId id="277" r:id="rId7"/>
    <p:sldId id="276" r:id="rId8"/>
    <p:sldId id="260" r:id="rId9"/>
    <p:sldId id="278" r:id="rId10"/>
    <p:sldId id="280" r:id="rId11"/>
    <p:sldId id="257" r:id="rId12"/>
    <p:sldId id="259" r:id="rId13"/>
    <p:sldId id="284" r:id="rId14"/>
    <p:sldId id="283" r:id="rId15"/>
    <p:sldId id="282" r:id="rId16"/>
    <p:sldId id="274" r:id="rId17"/>
    <p:sldId id="268" r:id="rId18"/>
    <p:sldId id="258" r:id="rId19"/>
    <p:sldId id="264" r:id="rId20"/>
    <p:sldId id="269" r:id="rId21"/>
    <p:sldId id="262" r:id="rId22"/>
    <p:sldId id="263" r:id="rId23"/>
    <p:sldId id="286" r:id="rId24"/>
    <p:sldId id="270" r:id="rId25"/>
    <p:sldId id="261" r:id="rId26"/>
    <p:sldId id="265" r:id="rId27"/>
    <p:sldId id="287" r:id="rId28"/>
    <p:sldId id="273" r:id="rId29"/>
    <p:sldId id="285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 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 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 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 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 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 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0F95-FC37-49F6-94AD-92A7F1F3789A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60A26-C8FA-4BC5-995E-813A5B973A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89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0F95-FC37-49F6-94AD-92A7F1F3789A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60A26-C8FA-4BC5-995E-813A5B973A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85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0F95-FC37-49F6-94AD-92A7F1F3789A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60A26-C8FA-4BC5-995E-813A5B973A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961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0F95-FC37-49F6-94AD-92A7F1F3789A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60A26-C8FA-4BC5-995E-813A5B973A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78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0F95-FC37-49F6-94AD-92A7F1F3789A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60A26-C8FA-4BC5-995E-813A5B973A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682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0F95-FC37-49F6-94AD-92A7F1F3789A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60A26-C8FA-4BC5-995E-813A5B973A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71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0F95-FC37-49F6-94AD-92A7F1F3789A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60A26-C8FA-4BC5-995E-813A5B973A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49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0F95-FC37-49F6-94AD-92A7F1F3789A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60A26-C8FA-4BC5-995E-813A5B973A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55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0F95-FC37-49F6-94AD-92A7F1F3789A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60A26-C8FA-4BC5-995E-813A5B973A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37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0F95-FC37-49F6-94AD-92A7F1F3789A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60A26-C8FA-4BC5-995E-813A5B973A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696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D0F95-FC37-49F6-94AD-92A7F1F3789A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60A26-C8FA-4BC5-995E-813A5B973A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41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D0F95-FC37-49F6-94AD-92A7F1F3789A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60A26-C8FA-4BC5-995E-813A5B973A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20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 /><Relationship Id="rId2" Type="http://schemas.openxmlformats.org/officeDocument/2006/relationships/slideLayout" Target="../slideLayouts/slideLayout2.xml" /><Relationship Id="rId1" Type="http://schemas.openxmlformats.org/officeDocument/2006/relationships/vmlDrawing" Target="../drawings/vmlDrawing2.vml" /><Relationship Id="rId4" Type="http://schemas.openxmlformats.org/officeDocument/2006/relationships/image" Target="../media/image8.emf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 /><Relationship Id="rId2" Type="http://schemas.openxmlformats.org/officeDocument/2006/relationships/slideLayout" Target="../slideLayouts/slideLayout2.xml" /><Relationship Id="rId1" Type="http://schemas.openxmlformats.org/officeDocument/2006/relationships/vmlDrawing" Target="../drawings/vmlDrawing3.vml" /><Relationship Id="rId4" Type="http://schemas.openxmlformats.org/officeDocument/2006/relationships/image" Target="../media/image9.emf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 /><Relationship Id="rId2" Type="http://schemas.openxmlformats.org/officeDocument/2006/relationships/slideLayout" Target="../slideLayouts/slideLayout2.xml" /><Relationship Id="rId1" Type="http://schemas.openxmlformats.org/officeDocument/2006/relationships/vmlDrawing" Target="../drawings/vmlDrawing4.vml" /><Relationship Id="rId4" Type="http://schemas.openxmlformats.org/officeDocument/2006/relationships/image" Target="../media/image10.emf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 /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 /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 /><Relationship Id="rId2" Type="http://schemas.openxmlformats.org/officeDocument/2006/relationships/slideLayout" Target="../slideLayouts/slideLayout2.xml" /><Relationship Id="rId1" Type="http://schemas.openxmlformats.org/officeDocument/2006/relationships/vmlDrawing" Target="../drawings/vmlDrawing5.vml" /><Relationship Id="rId4" Type="http://schemas.openxmlformats.org/officeDocument/2006/relationships/image" Target="../media/image18.emf" 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 /><Relationship Id="rId2" Type="http://schemas.openxmlformats.org/officeDocument/2006/relationships/slideLayout" Target="../slideLayouts/slideLayout2.xml" /><Relationship Id="rId1" Type="http://schemas.openxmlformats.org/officeDocument/2006/relationships/vmlDrawing" Target="../drawings/vmlDrawing6.vml" /><Relationship Id="rId4" Type="http://schemas.openxmlformats.org/officeDocument/2006/relationships/image" Target="../media/image19.emf" 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 /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 /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 /><Relationship Id="rId2" Type="http://schemas.openxmlformats.org/officeDocument/2006/relationships/slideLayout" Target="../slideLayouts/slideLayout2.xml" /><Relationship Id="rId1" Type="http://schemas.openxmlformats.org/officeDocument/2006/relationships/vmlDrawing" Target="../drawings/vmlDrawing7.vml" /><Relationship Id="rId4" Type="http://schemas.openxmlformats.org/officeDocument/2006/relationships/image" Target="../media/image22.emf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 /><Relationship Id="rId2" Type="http://schemas.openxmlformats.org/officeDocument/2006/relationships/slideLayout" Target="../slideLayouts/slideLayout2.xml" /><Relationship Id="rId1" Type="http://schemas.openxmlformats.org/officeDocument/2006/relationships/vmlDrawing" Target="../drawings/vmlDrawing1.vml" /><Relationship Id="rId4" Type="http://schemas.openxmlformats.org/officeDocument/2006/relationships/image" Target="../media/image5.emf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045029"/>
            <a:ext cx="9144000" cy="5055325"/>
          </a:xfrm>
        </p:spPr>
        <p:txBody>
          <a:bodyPr>
            <a:normAutofit lnSpcReduction="10000"/>
          </a:bodyPr>
          <a:lstStyle/>
          <a:p>
            <a:r>
              <a:rPr lang="es-MX" sz="4000" dirty="0"/>
              <a:t>PLANIFICACIÓN DEL ENTRENAMIENTO</a:t>
            </a:r>
          </a:p>
          <a:p>
            <a:endParaRPr lang="es-MX" sz="4000" dirty="0"/>
          </a:p>
          <a:p>
            <a:endParaRPr lang="es-MX" sz="4000" dirty="0"/>
          </a:p>
          <a:p>
            <a:r>
              <a:rPr lang="es-MX" sz="4000" dirty="0"/>
              <a:t>PARTE PRÁCTICA</a:t>
            </a:r>
          </a:p>
          <a:p>
            <a:endParaRPr lang="es-MX" sz="3600" dirty="0"/>
          </a:p>
          <a:p>
            <a:endParaRPr lang="es-MX" sz="3600" dirty="0"/>
          </a:p>
          <a:p>
            <a:endParaRPr lang="es-MX" sz="3600" dirty="0"/>
          </a:p>
          <a:p>
            <a:pPr algn="l"/>
            <a:r>
              <a:rPr lang="es-MX" sz="3600" dirty="0"/>
              <a:t>PROF: FERNANDO MOLINARI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15978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6885" y="227134"/>
            <a:ext cx="117965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/>
              <a:t> 4- </a:t>
            </a:r>
            <a:r>
              <a:rPr lang="es-MX" sz="2400" b="1" dirty="0"/>
              <a:t>Determinar la cantidad de minutos semanales para cada Capacidad Física y cada Aparato</a:t>
            </a:r>
            <a:endParaRPr lang="es-MX" sz="24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755" y="759642"/>
            <a:ext cx="8673353" cy="5955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417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2 Marcador de contenido"/>
          <p:cNvSpPr txBox="1">
            <a:spLocks/>
          </p:cNvSpPr>
          <p:nvPr/>
        </p:nvSpPr>
        <p:spPr bwMode="auto">
          <a:xfrm>
            <a:off x="2279650" y="1321388"/>
            <a:ext cx="741680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s-AR" altLang="es-AR" sz="4800" b="1" dirty="0">
                <a:solidFill>
                  <a:srgbClr val="C00000"/>
                </a:solidFill>
              </a:rPr>
              <a:t>ACUMULACIÓN</a:t>
            </a:r>
            <a:r>
              <a:rPr lang="es-AR" altLang="es-AR" sz="4400" dirty="0">
                <a:solidFill>
                  <a:srgbClr val="C00000"/>
                </a:solidFill>
              </a:rPr>
              <a:t>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AR" altLang="es-AR" sz="3600" dirty="0"/>
              <a:t>de cargas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AR" altLang="es-AR" sz="5400" b="1" dirty="0">
                <a:solidFill>
                  <a:srgbClr val="C00000"/>
                </a:solidFill>
              </a:rPr>
              <a:t>TRANSFERENCIA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AR" altLang="es-AR" sz="5400" b="1" dirty="0"/>
              <a:t> </a:t>
            </a:r>
            <a:r>
              <a:rPr lang="es-AR" altLang="es-AR" sz="3600" dirty="0"/>
              <a:t>a lo ESPECÍFICO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AR" altLang="es-AR" sz="5400" b="1" dirty="0">
                <a:solidFill>
                  <a:srgbClr val="C00000"/>
                </a:solidFill>
              </a:rPr>
              <a:t>REALIZACIÓN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AR" altLang="es-AR" sz="3600" dirty="0"/>
              <a:t>similar COMPETENCIA</a:t>
            </a:r>
            <a:endParaRPr lang="es-ES" altLang="es-AR" sz="3600" dirty="0"/>
          </a:p>
        </p:txBody>
      </p:sp>
      <p:sp>
        <p:nvSpPr>
          <p:cNvPr id="20484" name="1 Rectángulo"/>
          <p:cNvSpPr>
            <a:spLocks noChangeArrowheads="1"/>
          </p:cNvSpPr>
          <p:nvPr/>
        </p:nvSpPr>
        <p:spPr bwMode="auto">
          <a:xfrm>
            <a:off x="287384" y="209047"/>
            <a:ext cx="1141693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AR" altLang="es-AR" sz="5400" b="1" dirty="0"/>
              <a:t>Armar el   </a:t>
            </a:r>
            <a:r>
              <a:rPr lang="es-AR" altLang="es-AR" sz="5400" b="1" dirty="0">
                <a:solidFill>
                  <a:srgbClr val="C00000"/>
                </a:solidFill>
              </a:rPr>
              <a:t>A – T – R   </a:t>
            </a:r>
            <a:r>
              <a:rPr lang="es-AR" altLang="es-AR" sz="5400" b="1" dirty="0"/>
              <a:t>TIPO para el AÑO </a:t>
            </a:r>
          </a:p>
        </p:txBody>
      </p:sp>
    </p:spTree>
    <p:extLst>
      <p:ext uri="{BB962C8B-B14F-4D97-AF65-F5344CB8AC3E}">
        <p14:creationId xmlns:p14="http://schemas.microsoft.com/office/powerpoint/2010/main" val="915195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976780" y="248193"/>
            <a:ext cx="10222567" cy="2103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MX" sz="5200" dirty="0"/>
              <a:t>ATR   -  PUESTA A PUNTO  </a:t>
            </a:r>
          </a:p>
          <a:p>
            <a:pPr marL="0" indent="0" algn="ctr">
              <a:buNone/>
            </a:pPr>
            <a:r>
              <a:rPr lang="es-MX" sz="4000" dirty="0"/>
              <a:t>SEMANAS ANTERIORES A UNA COMPETENCIA IMPORTANTE (máximo 8/9 semanas)</a:t>
            </a:r>
          </a:p>
          <a:p>
            <a:pPr>
              <a:buFontTx/>
              <a:buChar char="-"/>
            </a:pPr>
            <a:r>
              <a:rPr lang="es-MX" sz="4000" dirty="0"/>
              <a:t>La cantidad de semanas dependerá de la separación entre las Competencias importantes</a:t>
            </a:r>
          </a:p>
          <a:p>
            <a:pPr>
              <a:buFontTx/>
              <a:buChar char="-"/>
            </a:pPr>
            <a:r>
              <a:rPr lang="es-MX" sz="4000" dirty="0"/>
              <a:t>ATR      </a:t>
            </a:r>
          </a:p>
          <a:p>
            <a:pPr marL="0" indent="0">
              <a:buNone/>
            </a:pPr>
            <a:r>
              <a:rPr lang="es-MX" sz="4000" dirty="0"/>
              <a:t>               ACUMULACIÓN DE CARGAS                                                                                                                     3 a 4 semanas</a:t>
            </a:r>
          </a:p>
          <a:p>
            <a:pPr marL="0" indent="0">
              <a:buNone/>
            </a:pPr>
            <a:r>
              <a:rPr lang="es-MX" sz="4000" dirty="0"/>
              <a:t>               TRANSFORMACIÓN DE LAS CARGAS en el JUEGO (SERIES) Transferencia                                        3 a 4 semanas</a:t>
            </a:r>
          </a:p>
          <a:p>
            <a:pPr marL="0" indent="0">
              <a:buNone/>
            </a:pPr>
            <a:r>
              <a:rPr lang="es-MX" sz="4000" dirty="0"/>
              <a:t>               REALIZACIÓN de toda la tarea de preparación para la COMPETENCIA (puesta a punto)                         2 semanas                           </a:t>
            </a:r>
          </a:p>
          <a:p>
            <a:pPr>
              <a:buFontTx/>
              <a:buChar char="-"/>
            </a:pPr>
            <a:endParaRPr lang="es-MX" sz="40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559" y="2913766"/>
            <a:ext cx="12017189" cy="3321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890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83442" y="2904702"/>
            <a:ext cx="268112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s-AR" altLang="es-AR" sz="2400" b="1" dirty="0"/>
              <a:t>ACUMULACIÓN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AR" altLang="es-AR" sz="2400" b="1" dirty="0"/>
              <a:t>3 semanas donde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AR" altLang="es-AR" sz="2400" b="1" dirty="0"/>
              <a:t>acumulamos cargas</a:t>
            </a: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2483770"/>
              </p:ext>
            </p:extLst>
          </p:nvPr>
        </p:nvGraphicFramePr>
        <p:xfrm>
          <a:off x="3401518" y="63878"/>
          <a:ext cx="7741104" cy="6710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Hoja de cálculo" r:id="rId3" imgW="7296078" imgH="6324426" progId="Excel.Sheet.8">
                  <p:embed/>
                </p:oleObj>
              </mc:Choice>
              <mc:Fallback>
                <p:oleObj name="Hoja de cálculo" r:id="rId3" imgW="7296078" imgH="6324426" progId="Excel.Sheet.8">
                  <p:embed/>
                  <p:pic>
                    <p:nvPicPr>
                      <p:cNvPr id="7" name="Objeto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01518" y="63878"/>
                        <a:ext cx="7741104" cy="67103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7769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561704" y="0"/>
            <a:ext cx="111164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s-AR" altLang="es-AR" sz="2000" b="1" dirty="0"/>
              <a:t>TRANSFERENCIA:   luego de acumular cargas durante 3 semanas (ACUMULACIÓN)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AR" altLang="es-AR" sz="2000" b="1" dirty="0"/>
              <a:t>La primera semana de Transferencia será de recuperación, para aumentar, luego, mucho el N° de series</a:t>
            </a:r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397660"/>
              </p:ext>
            </p:extLst>
          </p:nvPr>
        </p:nvGraphicFramePr>
        <p:xfrm>
          <a:off x="1175656" y="739784"/>
          <a:ext cx="9886815" cy="6118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Hoja de cálculo" r:id="rId3" imgW="10220183" imgH="6324426" progId="Excel.Sheet.8">
                  <p:embed/>
                </p:oleObj>
              </mc:Choice>
              <mc:Fallback>
                <p:oleObj name="Hoja de cálculo" r:id="rId3" imgW="10220183" imgH="6324426" progId="Excel.Sheet.8">
                  <p:embed/>
                  <p:pic>
                    <p:nvPicPr>
                      <p:cNvPr id="8" name="Objeto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75656" y="739784"/>
                        <a:ext cx="9886815" cy="6118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9710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012280" y="3224435"/>
            <a:ext cx="18855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s-AR" altLang="es-AR" sz="2400" b="1" dirty="0"/>
              <a:t>REALIZACIÓN</a:t>
            </a: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6252387"/>
              </p:ext>
            </p:extLst>
          </p:nvPr>
        </p:nvGraphicFramePr>
        <p:xfrm>
          <a:off x="4002545" y="161375"/>
          <a:ext cx="5729285" cy="65840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Hoja de cálculo" r:id="rId3" imgW="5362561" imgH="6162582" progId="Excel.Sheet.8">
                  <p:embed/>
                </p:oleObj>
              </mc:Choice>
              <mc:Fallback>
                <p:oleObj name="Hoja de cálculo" r:id="rId3" imgW="5362561" imgH="6162582" progId="Excel.Sheet.8">
                  <p:embed/>
                  <p:pic>
                    <p:nvPicPr>
                      <p:cNvPr id="6" name="Objeto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02545" y="161375"/>
                        <a:ext cx="5729285" cy="65840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8535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1923" y="95226"/>
            <a:ext cx="4360691" cy="6667547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531022" y="1990302"/>
            <a:ext cx="5330050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s-AR" altLang="es-AR" sz="2400" b="1" dirty="0"/>
              <a:t>En esta presentación vamos a analizar</a:t>
            </a:r>
          </a:p>
          <a:p>
            <a:pPr algn="ctr">
              <a:buFont typeface="Arial" panose="020B0604020202020204" pitchFamily="34" charset="0"/>
              <a:buNone/>
            </a:pPr>
            <a:endParaRPr lang="es-AR" altLang="es-AR" sz="2400" b="1" dirty="0"/>
          </a:p>
          <a:p>
            <a:pPr algn="ctr">
              <a:buFont typeface="Arial" panose="020B0604020202020204" pitchFamily="34" charset="0"/>
              <a:buNone/>
            </a:pPr>
            <a:r>
              <a:rPr lang="es-AR" altLang="es-AR" sz="2400" b="1" dirty="0"/>
              <a:t>el 1° ATR – TORNEO PROVINCIAL CLUBES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AR" altLang="es-AR" sz="2400" b="1" dirty="0"/>
              <a:t>(semana 8 a 16)</a:t>
            </a:r>
          </a:p>
          <a:p>
            <a:pPr algn="ctr">
              <a:buFont typeface="Arial" panose="020B0604020202020204" pitchFamily="34" charset="0"/>
              <a:buNone/>
            </a:pPr>
            <a:endParaRPr lang="es-AR" altLang="es-AR" sz="2400" b="1" dirty="0"/>
          </a:p>
        </p:txBody>
      </p:sp>
    </p:spTree>
    <p:extLst>
      <p:ext uri="{BB962C8B-B14F-4D97-AF65-F5344CB8AC3E}">
        <p14:creationId xmlns:p14="http://schemas.microsoft.com/office/powerpoint/2010/main" val="35899078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6243" y="89605"/>
            <a:ext cx="6813216" cy="6768395"/>
          </a:xfrm>
          <a:prstGeom prst="rect">
            <a:avLst/>
          </a:prstGeom>
        </p:spPr>
      </p:pic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169817" y="509452"/>
            <a:ext cx="4838860" cy="4082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s-AR" altLang="es-AR" sz="4800" b="1" dirty="0"/>
              <a:t>ACUMULACIÓN</a:t>
            </a:r>
            <a:r>
              <a:rPr lang="es-AR" altLang="es-AR" sz="4400" dirty="0"/>
              <a:t>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AR" altLang="es-AR" sz="3600" dirty="0"/>
              <a:t>de cargas</a:t>
            </a:r>
          </a:p>
          <a:p>
            <a:pPr algn="ctr">
              <a:buFont typeface="Arial" panose="020B0604020202020204" pitchFamily="34" charset="0"/>
              <a:buNone/>
            </a:pPr>
            <a:endParaRPr lang="es-AR" altLang="es-AR" sz="3600" dirty="0"/>
          </a:p>
          <a:p>
            <a:pPr algn="ctr">
              <a:buFont typeface="Arial" panose="020B0604020202020204" pitchFamily="34" charset="0"/>
              <a:buNone/>
            </a:pPr>
            <a:r>
              <a:rPr lang="es-AR" altLang="es-AR" sz="2800" dirty="0"/>
              <a:t>De las tres semana de Acumulación de cargas analizamos la N° 10 </a:t>
            </a:r>
          </a:p>
          <a:p>
            <a:pPr>
              <a:buFont typeface="Arial" panose="020B0604020202020204" pitchFamily="34" charset="0"/>
              <a:buNone/>
            </a:pPr>
            <a:endParaRPr lang="es-AR" altLang="es-AR" sz="2800" dirty="0"/>
          </a:p>
          <a:p>
            <a:pPr>
              <a:buFont typeface="Arial" panose="020B0604020202020204" pitchFamily="34" charset="0"/>
              <a:buNone/>
            </a:pPr>
            <a:endParaRPr lang="es-AR" altLang="es-AR" sz="2400" dirty="0"/>
          </a:p>
          <a:p>
            <a:pPr>
              <a:buFont typeface="Arial" panose="020B0604020202020204" pitchFamily="34" charset="0"/>
              <a:buNone/>
            </a:pPr>
            <a:endParaRPr lang="es-AR" altLang="es-AR" sz="2400" dirty="0"/>
          </a:p>
        </p:txBody>
      </p:sp>
    </p:spTree>
    <p:extLst>
      <p:ext uri="{BB962C8B-B14F-4D97-AF65-F5344CB8AC3E}">
        <p14:creationId xmlns:p14="http://schemas.microsoft.com/office/powerpoint/2010/main" val="3025817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Marcador de contenido"/>
          <p:cNvSpPr txBox="1">
            <a:spLocks/>
          </p:cNvSpPr>
          <p:nvPr/>
        </p:nvSpPr>
        <p:spPr bwMode="auto">
          <a:xfrm>
            <a:off x="522515" y="1097280"/>
            <a:ext cx="5656217" cy="4461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s-AR" altLang="es-AR" sz="4800" b="1" dirty="0"/>
              <a:t>ACUMULACIÓN</a:t>
            </a:r>
            <a:r>
              <a:rPr lang="es-AR" altLang="es-AR" sz="4400" dirty="0"/>
              <a:t>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AR" altLang="es-AR" sz="3600" dirty="0"/>
              <a:t>de cargas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AR" altLang="es-AR" sz="3600" dirty="0"/>
              <a:t>SEMANA N° 10 </a:t>
            </a:r>
          </a:p>
          <a:p>
            <a:pPr>
              <a:buFont typeface="Arial" panose="020B0604020202020204" pitchFamily="34" charset="0"/>
              <a:buNone/>
            </a:pPr>
            <a:endParaRPr lang="es-AR" altLang="es-AR" sz="2800" dirty="0"/>
          </a:p>
          <a:p>
            <a:pPr>
              <a:buFont typeface="Arial" panose="020B0604020202020204" pitchFamily="34" charset="0"/>
              <a:buNone/>
            </a:pPr>
            <a:r>
              <a:rPr lang="es-AR" altLang="es-AR" sz="2400" dirty="0"/>
              <a:t>Esta es una semana cuyo objetivo principal es la DEFINICIÓN de SERIES, faltando 6 semanas para la competencia.</a:t>
            </a:r>
          </a:p>
          <a:p>
            <a:pPr>
              <a:buFont typeface="Arial" panose="020B0604020202020204" pitchFamily="34" charset="0"/>
              <a:buNone/>
            </a:pPr>
            <a:endParaRPr lang="es-AR" altLang="es-AR" sz="2400" dirty="0"/>
          </a:p>
          <a:p>
            <a:pPr>
              <a:buFont typeface="Arial" panose="020B0604020202020204" pitchFamily="34" charset="0"/>
              <a:buNone/>
            </a:pPr>
            <a:endParaRPr lang="es-AR" altLang="es-AR" sz="24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4946" y="132268"/>
            <a:ext cx="3096780" cy="665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5755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707574" y="130630"/>
            <a:ext cx="10845800" cy="1538514"/>
          </a:xfrm>
        </p:spPr>
        <p:txBody>
          <a:bodyPr>
            <a:normAutofit/>
          </a:bodyPr>
          <a:lstStyle/>
          <a:p>
            <a:pPr algn="ctr"/>
            <a:r>
              <a:rPr lang="es-MX" sz="2400" b="1" dirty="0"/>
              <a:t>     DISTRIBUCIÓN DIARIA DE LA TAREA, DENTRO DE UNA SEMANA DE </a:t>
            </a:r>
            <a:br>
              <a:rPr lang="es-MX" sz="2400" b="1" dirty="0"/>
            </a:br>
            <a:r>
              <a:rPr lang="es-MX" sz="3600" b="1" dirty="0"/>
              <a:t>ACUMULACION</a:t>
            </a:r>
            <a:endParaRPr lang="en-US" sz="2400" b="1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92" y="1784280"/>
            <a:ext cx="11519770" cy="4760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301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642256" y="1094104"/>
            <a:ext cx="11062063" cy="492787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s-MX" dirty="0"/>
              <a:t>PASOS RECOMENDADOS EN LA PLANIFICACIÓN</a:t>
            </a:r>
          </a:p>
          <a:p>
            <a:pPr marL="0" indent="0" algn="ctr">
              <a:buNone/>
            </a:pPr>
            <a:endParaRPr lang="es-MX" dirty="0"/>
          </a:p>
          <a:p>
            <a:r>
              <a:rPr lang="es-MX" dirty="0"/>
              <a:t>Elegir las planillas TIPO para graficar la Planificación</a:t>
            </a:r>
          </a:p>
          <a:p>
            <a:r>
              <a:rPr lang="es-MX" dirty="0"/>
              <a:t>Conformar el MEGACICLO 4 a 8 años (con los compromisos importantes)</a:t>
            </a:r>
          </a:p>
          <a:p>
            <a:r>
              <a:rPr lang="es-MX" dirty="0"/>
              <a:t>Detallar en una PLANILLA el Calendario definitivo del Presente Año</a:t>
            </a:r>
          </a:p>
          <a:p>
            <a:r>
              <a:rPr lang="es-MX" dirty="0"/>
              <a:t>Distribuir los A T R como puesta a punto para los TORNEOS ELEGIDOS</a:t>
            </a:r>
          </a:p>
          <a:p>
            <a:r>
              <a:rPr lang="es-MX" dirty="0"/>
              <a:t>Definir el TIEMPO semanal TOTAL y el % en acciones FÍSICAS y TÉCNICAS</a:t>
            </a:r>
          </a:p>
          <a:p>
            <a:r>
              <a:rPr lang="es-MX" dirty="0"/>
              <a:t>Armar el A T R tipo para la temporada</a:t>
            </a:r>
          </a:p>
          <a:p>
            <a:r>
              <a:rPr lang="es-MX" dirty="0"/>
              <a:t>Distribuir el TIEMPO semanal para cada Capacidad FÍSICA y cada APARATO</a:t>
            </a:r>
          </a:p>
          <a:p>
            <a:r>
              <a:rPr lang="es-MX" dirty="0"/>
              <a:t>Detallar la TAREA diaria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6702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7249" y="236555"/>
            <a:ext cx="9108708" cy="6530005"/>
          </a:xfrm>
          <a:prstGeom prst="rect">
            <a:avLst/>
          </a:prstGeom>
        </p:spPr>
      </p:pic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209008" y="1502228"/>
            <a:ext cx="2578242" cy="4461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s-AR" altLang="es-AR" sz="2000" b="1" dirty="0"/>
              <a:t>TRANSFORMACION</a:t>
            </a:r>
            <a:r>
              <a:rPr lang="es-AR" altLang="es-AR" sz="2000" dirty="0"/>
              <a:t>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AR" altLang="es-AR" sz="2000" dirty="0"/>
              <a:t>Resistencia a las series</a:t>
            </a:r>
          </a:p>
          <a:p>
            <a:pPr>
              <a:buFont typeface="Arial" panose="020B0604020202020204" pitchFamily="34" charset="0"/>
              <a:buNone/>
            </a:pPr>
            <a:endParaRPr lang="es-AR" altLang="es-AR" sz="2400" dirty="0"/>
          </a:p>
          <a:p>
            <a:pPr algn="ctr">
              <a:buFont typeface="Arial" panose="020B0604020202020204" pitchFamily="34" charset="0"/>
              <a:buNone/>
            </a:pPr>
            <a:r>
              <a:rPr lang="es-AR" altLang="es-AR" sz="1800" dirty="0"/>
              <a:t>Es el momento dónde la INTENSIDAD se hace máxima, preparando al deportista para resistir el JUEGO o las SERIES, de manera de poder realizar gran cantidad de repeticiones de las mismas</a:t>
            </a:r>
          </a:p>
        </p:txBody>
      </p:sp>
    </p:spTree>
    <p:extLst>
      <p:ext uri="{BB962C8B-B14F-4D97-AF65-F5344CB8AC3E}">
        <p14:creationId xmlns:p14="http://schemas.microsoft.com/office/powerpoint/2010/main" val="33847161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718458" y="1058091"/>
            <a:ext cx="5656217" cy="4461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s-AR" altLang="es-AR" sz="4800" b="1" dirty="0"/>
              <a:t>TRANSFORMACION</a:t>
            </a:r>
            <a:r>
              <a:rPr lang="es-AR" altLang="es-AR" sz="4400" dirty="0"/>
              <a:t>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AR" altLang="es-AR" sz="3600" dirty="0"/>
              <a:t>Resistencia a las series</a:t>
            </a:r>
          </a:p>
          <a:p>
            <a:pPr>
              <a:buFont typeface="Arial" panose="020B0604020202020204" pitchFamily="34" charset="0"/>
              <a:buNone/>
            </a:pPr>
            <a:r>
              <a:rPr lang="es-AR" altLang="es-AR" sz="2400" dirty="0"/>
              <a:t>Dentro del las semanas de Transformación de las cargas elegimos la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AR" altLang="es-AR" dirty="0"/>
              <a:t>SEMANA N° 14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0553" y="101983"/>
            <a:ext cx="3620624" cy="6756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5648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707574" y="130629"/>
            <a:ext cx="10845800" cy="1821311"/>
          </a:xfrm>
        </p:spPr>
        <p:txBody>
          <a:bodyPr>
            <a:normAutofit/>
          </a:bodyPr>
          <a:lstStyle/>
          <a:p>
            <a:pPr algn="ctr"/>
            <a:r>
              <a:rPr lang="es-MX" sz="2400" b="1" dirty="0"/>
              <a:t>     DISTRIBUCIÓN DIARIA DE LA TAREA, DENTRO DE UNA SEMANA DE </a:t>
            </a:r>
            <a:br>
              <a:rPr lang="es-MX" sz="2400" b="1" dirty="0"/>
            </a:br>
            <a:r>
              <a:rPr lang="es-MX" sz="3600" b="1" dirty="0"/>
              <a:t>TRANSFORMACIÓN</a:t>
            </a:r>
            <a:br>
              <a:rPr lang="es-MX" sz="2400" b="1" dirty="0"/>
            </a:br>
            <a:endParaRPr lang="en-US" sz="2400" b="1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081" y="1541623"/>
            <a:ext cx="11868408" cy="4833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1542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Marcador de contenido"/>
          <p:cNvSpPr txBox="1">
            <a:spLocks/>
          </p:cNvSpPr>
          <p:nvPr/>
        </p:nvSpPr>
        <p:spPr bwMode="auto">
          <a:xfrm>
            <a:off x="3082835" y="287382"/>
            <a:ext cx="6871061" cy="914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s-AR" altLang="es-AR" sz="2000" b="1" dirty="0"/>
              <a:t>SEMANA 14 – TRASNFERENCIA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AR" altLang="es-AR" sz="2000" b="1" dirty="0"/>
              <a:t>TRABAJO A REALIZAR día a día en GIMNASIO</a:t>
            </a:r>
            <a:r>
              <a:rPr lang="es-AR" altLang="es-AR" sz="2000" dirty="0"/>
              <a:t> </a:t>
            </a: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8907440"/>
              </p:ext>
            </p:extLst>
          </p:nvPr>
        </p:nvGraphicFramePr>
        <p:xfrm>
          <a:off x="152400" y="1665015"/>
          <a:ext cx="11887200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" name="Hoja de cálculo" r:id="rId3" imgW="11887047" imgH="4648374" progId="Excel.Sheet.8">
                  <p:embed/>
                </p:oleObj>
              </mc:Choice>
              <mc:Fallback>
                <p:oleObj name="Hoja de cálculo" r:id="rId3" imgW="11887047" imgH="4648374" progId="Excel.Sheet.8">
                  <p:embed/>
                  <p:pic>
                    <p:nvPicPr>
                      <p:cNvPr id="7" name="Objeto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1665015"/>
                        <a:ext cx="11887200" cy="464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959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522515" y="1097280"/>
            <a:ext cx="5656217" cy="4461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s-AR" altLang="es-AR" sz="4800" b="1" dirty="0"/>
              <a:t>REALIZACION</a:t>
            </a:r>
            <a:r>
              <a:rPr lang="es-AR" altLang="es-AR" sz="4400" dirty="0"/>
              <a:t> </a:t>
            </a:r>
          </a:p>
          <a:p>
            <a:pPr>
              <a:buFont typeface="Arial" panose="020B0604020202020204" pitchFamily="34" charset="0"/>
              <a:buNone/>
            </a:pPr>
            <a:endParaRPr lang="es-AR" altLang="es-AR" sz="2400" dirty="0"/>
          </a:p>
          <a:p>
            <a:pPr>
              <a:buFont typeface="Arial" panose="020B0604020202020204" pitchFamily="34" charset="0"/>
              <a:buNone/>
            </a:pPr>
            <a:r>
              <a:rPr lang="es-AR" altLang="es-AR" sz="2400" dirty="0"/>
              <a:t>Momento de buscar la excelencia, dónde proponemos al deportista experiencias similares a la competencia, con evaluaciones o partidos, buscando resultados y situaciones de STRESS similares a las que vivirán en los TORNEOS.</a:t>
            </a:r>
          </a:p>
          <a:p>
            <a:pPr>
              <a:buFont typeface="Arial" panose="020B0604020202020204" pitchFamily="34" charset="0"/>
              <a:buNone/>
            </a:pPr>
            <a:endParaRPr lang="es-AR" altLang="es-AR" sz="2400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1318042"/>
              </p:ext>
            </p:extLst>
          </p:nvPr>
        </p:nvGraphicFramePr>
        <p:xfrm>
          <a:off x="6210170" y="52252"/>
          <a:ext cx="5876691" cy="6753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" name="Hoja de cálculo" r:id="rId3" imgW="5362561" imgH="6162582" progId="Excel.Sheet.8">
                  <p:embed/>
                </p:oleObj>
              </mc:Choice>
              <mc:Fallback>
                <p:oleObj name="Hoja de cálculo" r:id="rId3" imgW="5362561" imgH="6162582" progId="Excel.Sheet.8">
                  <p:embed/>
                  <p:pic>
                    <p:nvPicPr>
                      <p:cNvPr id="3" name="Objeto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10170" y="52252"/>
                        <a:ext cx="5876691" cy="67534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19465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836024" y="1058091"/>
            <a:ext cx="5656217" cy="4461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s-AR" altLang="es-AR" sz="4800" b="1" dirty="0"/>
              <a:t>REALIZACION</a:t>
            </a:r>
            <a:r>
              <a:rPr lang="es-AR" altLang="es-AR" sz="4400" dirty="0"/>
              <a:t> </a:t>
            </a:r>
          </a:p>
          <a:p>
            <a:pPr>
              <a:buFont typeface="Arial" panose="020B0604020202020204" pitchFamily="34" charset="0"/>
              <a:buNone/>
            </a:pPr>
            <a:endParaRPr lang="es-AR" altLang="es-AR" sz="2400" dirty="0"/>
          </a:p>
          <a:p>
            <a:pPr>
              <a:buFont typeface="Arial" panose="020B0604020202020204" pitchFamily="34" charset="0"/>
              <a:buNone/>
            </a:pPr>
            <a:r>
              <a:rPr lang="es-AR" altLang="es-AR" sz="2400" dirty="0"/>
              <a:t>Entramos en la definición. El trabajo realizado hasta aquí podrá evaluarse ahora en condiciones reales. </a:t>
            </a:r>
          </a:p>
          <a:p>
            <a:pPr>
              <a:buFont typeface="Arial" panose="020B0604020202020204" pitchFamily="34" charset="0"/>
              <a:buNone/>
            </a:pPr>
            <a:r>
              <a:rPr lang="es-AR" altLang="es-AR" sz="2400" dirty="0"/>
              <a:t>Es la hora de la verdad</a:t>
            </a:r>
          </a:p>
          <a:p>
            <a:pPr>
              <a:buFont typeface="Arial" panose="020B0604020202020204" pitchFamily="34" charset="0"/>
              <a:buNone/>
            </a:pPr>
            <a:r>
              <a:rPr lang="es-AR" altLang="es-AR" sz="2400" dirty="0"/>
              <a:t>Analizamos la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AR" altLang="es-AR" dirty="0"/>
              <a:t>SEMANA N° 15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0113" y="149507"/>
            <a:ext cx="3768453" cy="6643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6031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337" y="1793332"/>
            <a:ext cx="11577529" cy="4764227"/>
          </a:xfrm>
          <a:prstGeom prst="rect">
            <a:avLst/>
          </a:prstGeom>
        </p:spPr>
      </p:pic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707574" y="130629"/>
            <a:ext cx="10845800" cy="1821311"/>
          </a:xfrm>
        </p:spPr>
        <p:txBody>
          <a:bodyPr>
            <a:normAutofit/>
          </a:bodyPr>
          <a:lstStyle/>
          <a:p>
            <a:pPr algn="ctr"/>
            <a:r>
              <a:rPr lang="es-MX" sz="2400" b="1" dirty="0"/>
              <a:t>     DISTRIBUCIÓN DIARIA DE LA TAREA, DENTRO DE UNA SEMANA DE </a:t>
            </a:r>
            <a:br>
              <a:rPr lang="es-MX" sz="2400" b="1" dirty="0"/>
            </a:br>
            <a:r>
              <a:rPr lang="es-MX" sz="3600" b="1" dirty="0"/>
              <a:t>REALIZACION</a:t>
            </a:r>
            <a:br>
              <a:rPr lang="es-MX" sz="2400" b="1" dirty="0"/>
            </a:b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987246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6635477"/>
              </p:ext>
            </p:extLst>
          </p:nvPr>
        </p:nvGraphicFramePr>
        <p:xfrm>
          <a:off x="139337" y="1730330"/>
          <a:ext cx="11887200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" name="Hoja de cálculo" r:id="rId3" imgW="11887047" imgH="4648374" progId="Excel.Sheet.8">
                  <p:embed/>
                </p:oleObj>
              </mc:Choice>
              <mc:Fallback>
                <p:oleObj name="Hoja de cálculo" r:id="rId3" imgW="11887047" imgH="4648374" progId="Excel.Sheet.8">
                  <p:embed/>
                  <p:pic>
                    <p:nvPicPr>
                      <p:cNvPr id="4" name="Objeto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9337" y="1730330"/>
                        <a:ext cx="11887200" cy="464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3082835" y="287382"/>
            <a:ext cx="6871061" cy="914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s-AR" altLang="es-AR" sz="2000" b="1" dirty="0"/>
              <a:t>SEMANA 15 – REALIZACIÓN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AR" altLang="es-AR" sz="2000" b="1" dirty="0"/>
              <a:t>TRABAJO A REALIZAR día a día en GIMNASIO</a:t>
            </a:r>
            <a:r>
              <a:rPr lang="es-AR" altLang="es-AR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845597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73526"/>
          </a:xfrm>
        </p:spPr>
        <p:txBody>
          <a:bodyPr>
            <a:normAutofit/>
          </a:bodyPr>
          <a:lstStyle/>
          <a:p>
            <a:r>
              <a:rPr lang="es-MX" dirty="0"/>
              <a:t>Para finalizar</a:t>
            </a:r>
            <a:br>
              <a:rPr lang="es-MX" dirty="0"/>
            </a:br>
            <a:br>
              <a:rPr lang="es-MX" dirty="0"/>
            </a:br>
            <a:r>
              <a:rPr lang="es-MX" dirty="0"/>
              <a:t>vamos a la planilla de EXEL</a:t>
            </a:r>
            <a:br>
              <a:rPr lang="es-MX" dirty="0"/>
            </a:br>
            <a:br>
              <a:rPr lang="es-MX" dirty="0"/>
            </a:br>
            <a:r>
              <a:rPr lang="es-MX" dirty="0"/>
              <a:t>Analicemos los HIPERVÍNCULOS</a:t>
            </a:r>
            <a:br>
              <a:rPr lang="es-MX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0379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77343" y="2350680"/>
            <a:ext cx="4413068" cy="1325563"/>
          </a:xfrm>
        </p:spPr>
        <p:txBody>
          <a:bodyPr/>
          <a:lstStyle/>
          <a:p>
            <a:r>
              <a:rPr lang="es-MX" b="1" dirty="0"/>
              <a:t>MUCHAS GRACIAS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70490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337" y="1031056"/>
            <a:ext cx="10228217" cy="5750564"/>
          </a:xfrm>
          <a:prstGeom prst="rect">
            <a:avLst/>
          </a:prstGeom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110343" y="106327"/>
            <a:ext cx="9601199" cy="83328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s-ES" altLang="es-AR" sz="2400" dirty="0"/>
              <a:t>ELECCIÓN DE UNA PLANILLA TIPO PARA GRAFICAR LA  PLANIFICACIÓN</a:t>
            </a:r>
            <a:br>
              <a:rPr lang="es-ES" altLang="es-AR" sz="2400" dirty="0"/>
            </a:br>
            <a:r>
              <a:rPr lang="es-ES" altLang="es-AR" sz="2400" dirty="0"/>
              <a:t>EXCEL   -   Distribución de columnas y filas en una planilla</a:t>
            </a:r>
          </a:p>
        </p:txBody>
      </p:sp>
    </p:spTree>
    <p:extLst>
      <p:ext uri="{BB962C8B-B14F-4D97-AF65-F5344CB8AC3E}">
        <p14:creationId xmlns:p14="http://schemas.microsoft.com/office/powerpoint/2010/main" val="719098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1487213" y="764448"/>
            <a:ext cx="9132887" cy="2370637"/>
          </a:xfrm>
        </p:spPr>
        <p:txBody>
          <a:bodyPr>
            <a:normAutofit lnSpcReduction="10000"/>
          </a:bodyPr>
          <a:lstStyle/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s-AR" altLang="es-AR" sz="5400" b="1" dirty="0"/>
              <a:t>MEGACICLO</a:t>
            </a: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endParaRPr lang="es-AR" altLang="es-AR" sz="5400" b="1" dirty="0"/>
          </a:p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s-AR" altLang="es-AR" sz="4400" b="1" dirty="0"/>
              <a:t>Una mirada amplia hacia el futuro</a:t>
            </a:r>
            <a:endParaRPr lang="es-ES" altLang="es-AR" sz="4400" b="1" dirty="0"/>
          </a:p>
        </p:txBody>
      </p:sp>
      <p:sp>
        <p:nvSpPr>
          <p:cNvPr id="2" name="Rectángulo 1"/>
          <p:cNvSpPr/>
          <p:nvPr/>
        </p:nvSpPr>
        <p:spPr>
          <a:xfrm>
            <a:off x="862149" y="3226526"/>
            <a:ext cx="999308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/>
              <a:t>OBJETIVOS del MEGACICLO  </a:t>
            </a:r>
          </a:p>
          <a:p>
            <a:r>
              <a:rPr lang="es-MX" sz="2400" dirty="0"/>
              <a:t>Dependerán: </a:t>
            </a:r>
          </a:p>
          <a:p>
            <a:r>
              <a:rPr lang="es-MX" sz="2400" dirty="0"/>
              <a:t>Deportista afianzado en el ALTO RENDIMIENTO  -  o un JOVEN en EVOLUCIÓN</a:t>
            </a:r>
          </a:p>
          <a:p>
            <a:endParaRPr lang="es-MX" sz="2400" dirty="0"/>
          </a:p>
          <a:p>
            <a:r>
              <a:rPr lang="es-MX" sz="2400" dirty="0"/>
              <a:t>En el primer caso cada año dependerá de las COMPETENCIAS más importantes</a:t>
            </a:r>
          </a:p>
          <a:p>
            <a:r>
              <a:rPr lang="es-MX" sz="2400" dirty="0"/>
              <a:t>   </a:t>
            </a:r>
          </a:p>
          <a:p>
            <a:r>
              <a:rPr lang="es-MX" sz="2400" dirty="0"/>
              <a:t>En el segundo caso, cada año tendrá fines FÍSICO-TÉCNICOS y las competencias serán importantes, pero debemos tomarlas como controles de su CRECIMIENTO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2240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1" y="51777"/>
            <a:ext cx="11525791" cy="6767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611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1749471" y="1840930"/>
            <a:ext cx="8229600" cy="22999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AR" altLang="es-AR" sz="4800" b="1" dirty="0"/>
              <a:t>MACROCICLO</a:t>
            </a:r>
          </a:p>
          <a:p>
            <a:pPr marL="0" indent="0" algn="ctr">
              <a:buNone/>
            </a:pPr>
            <a:endParaRPr lang="es-AR" altLang="es-AR" sz="4800" b="1" dirty="0"/>
          </a:p>
          <a:p>
            <a:pPr marL="0" indent="0" algn="ctr">
              <a:buNone/>
            </a:pPr>
            <a:r>
              <a:rPr lang="es-AR" altLang="es-AR" sz="4400" dirty="0"/>
              <a:t>A preparar un largo año de trabajo</a:t>
            </a:r>
            <a:endParaRPr lang="es-ES" altLang="es-AR" sz="4400" dirty="0"/>
          </a:p>
        </p:txBody>
      </p:sp>
    </p:spTree>
    <p:extLst>
      <p:ext uri="{BB962C8B-B14F-4D97-AF65-F5344CB8AC3E}">
        <p14:creationId xmlns:p14="http://schemas.microsoft.com/office/powerpoint/2010/main" val="3944911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2 Marcador de contenido"/>
          <p:cNvSpPr txBox="1">
            <a:spLocks/>
          </p:cNvSpPr>
          <p:nvPr/>
        </p:nvSpPr>
        <p:spPr bwMode="auto">
          <a:xfrm>
            <a:off x="705395" y="2815046"/>
            <a:ext cx="10593977" cy="3507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s-ES" altLang="es-AR" sz="2800" dirty="0"/>
              <a:t>Recuerden: el deporte en la actualidad contempla varios MACROCICLOS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ES" altLang="es-AR" sz="2800" dirty="0"/>
              <a:t>dentro del año calendario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ES" altLang="es-AR" sz="2800" dirty="0"/>
              <a:t>(ejemplo: GRAN SLAM TENIS – MAJOR GOLF)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ES" altLang="es-AR" sz="2800" dirty="0"/>
              <a:t>Esta presentación basa en el A-T-R la conformación de los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ES" altLang="es-AR" sz="2800" dirty="0"/>
              <a:t> MACROCICLOS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ES" altLang="es-AR" sz="2800" dirty="0"/>
              <a:t>Distribuimos así los A T R teniendo en cuenta los TORNEOS ELEGIDOS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39" y="317147"/>
            <a:ext cx="12048310" cy="178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843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7574" y="117564"/>
            <a:ext cx="10845800" cy="1928101"/>
          </a:xfrm>
        </p:spPr>
        <p:txBody>
          <a:bodyPr>
            <a:normAutofit fontScale="90000"/>
          </a:bodyPr>
          <a:lstStyle/>
          <a:p>
            <a:r>
              <a:rPr lang="es-MX" sz="2400" b="1" dirty="0"/>
              <a:t>                    PERÍODO ANUAL            -   ELECCIÓN DE LOS  ATR  DEL AÑO   -</a:t>
            </a:r>
            <a:br>
              <a:rPr lang="es-MX" sz="2400" b="1" dirty="0"/>
            </a:br>
            <a:r>
              <a:rPr lang="es-MX" sz="2400" b="1" dirty="0"/>
              <a:t>1- Calendario de competencias anual       Las más importantes definirán los ATR</a:t>
            </a:r>
            <a:br>
              <a:rPr lang="es-MX" sz="2400" b="1" dirty="0"/>
            </a:br>
            <a:r>
              <a:rPr lang="es-MX" sz="2400" b="1" dirty="0"/>
              <a:t>2- Cantidad de horas de entrenamiento semanal y diario</a:t>
            </a:r>
            <a:br>
              <a:rPr lang="es-MX" sz="2400" b="1" dirty="0"/>
            </a:br>
            <a:r>
              <a:rPr lang="es-MX" sz="2400" b="1" dirty="0"/>
              <a:t>3- Porcentaje de tiempo semanal destinado a Técnica – Física – Juego (series en gimnasia)</a:t>
            </a:r>
            <a:br>
              <a:rPr lang="es-MX" sz="2400" b="1" dirty="0"/>
            </a:br>
            <a:r>
              <a:rPr lang="es-MX" sz="2400" b="1" dirty="0"/>
              <a:t>4- Determinar la cantidad de minutos semanales para cada Capacidad Física y cada Aparato</a:t>
            </a:r>
            <a:br>
              <a:rPr lang="es-MX" sz="2400" b="1" dirty="0"/>
            </a:br>
            <a:br>
              <a:rPr lang="es-MX" sz="1600" b="1" dirty="0"/>
            </a:br>
            <a:r>
              <a:rPr lang="es-MX" sz="2400" b="1" dirty="0"/>
              <a:t>1- Detalle final del Calendario y definición de ATR </a:t>
            </a:r>
            <a:endParaRPr lang="en-US" sz="2400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26" y="2084854"/>
            <a:ext cx="11971946" cy="4737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802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53096" y="3252655"/>
            <a:ext cx="3278775" cy="3396343"/>
          </a:xfrm>
        </p:spPr>
        <p:txBody>
          <a:bodyPr rtlCol="0">
            <a:normAutofit fontScale="77500" lnSpcReduction="20000"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es-AR" sz="4400" dirty="0"/>
              <a:t> </a:t>
            </a:r>
            <a:r>
              <a:rPr lang="es-AR" sz="2900" dirty="0"/>
              <a:t>TÉCNICA</a:t>
            </a:r>
          </a:p>
          <a:p>
            <a:pPr marL="0" indent="0" algn="ctr">
              <a:buNone/>
              <a:defRPr/>
            </a:pPr>
            <a:r>
              <a:rPr lang="es-AR" sz="2900" dirty="0"/>
              <a:t>Suelo – Arzones – Anillas </a:t>
            </a:r>
          </a:p>
          <a:p>
            <a:pPr marL="0" indent="0" algn="ctr">
              <a:buNone/>
              <a:defRPr/>
            </a:pPr>
            <a:r>
              <a:rPr lang="es-AR" sz="2900" dirty="0"/>
              <a:t>Salto – Paralelas – Barra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AR" sz="2900" dirty="0"/>
              <a:t> PREP. FÍSICA</a:t>
            </a:r>
          </a:p>
          <a:p>
            <a:pPr marL="0" indent="0">
              <a:buNone/>
              <a:defRPr/>
            </a:pPr>
            <a:r>
              <a:rPr lang="es-AR" sz="2900" dirty="0" err="1"/>
              <a:t>Fueza</a:t>
            </a:r>
            <a:r>
              <a:rPr lang="es-AR" sz="2900" dirty="0"/>
              <a:t> Máxima y Pesas</a:t>
            </a:r>
          </a:p>
          <a:p>
            <a:pPr marL="0" indent="0">
              <a:buNone/>
              <a:defRPr/>
            </a:pPr>
            <a:r>
              <a:rPr lang="es-AR" sz="2900" dirty="0" err="1"/>
              <a:t>Fueza</a:t>
            </a:r>
            <a:r>
              <a:rPr lang="es-AR" sz="2900" dirty="0"/>
              <a:t> Especifica y Postura</a:t>
            </a:r>
          </a:p>
          <a:p>
            <a:pPr marL="0" indent="0">
              <a:buNone/>
              <a:defRPr/>
            </a:pPr>
            <a:r>
              <a:rPr lang="es-AR" sz="2900" dirty="0" err="1"/>
              <a:t>Pliometría</a:t>
            </a:r>
            <a:r>
              <a:rPr lang="es-AR" sz="2900" dirty="0"/>
              <a:t> – Velocidad</a:t>
            </a:r>
          </a:p>
          <a:p>
            <a:pPr marL="0" indent="0">
              <a:buNone/>
              <a:defRPr/>
            </a:pPr>
            <a:r>
              <a:rPr lang="es-AR" sz="2900" dirty="0"/>
              <a:t>Resistencia – Flexibilidad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s-AR" sz="2900" dirty="0"/>
              <a:t> JUEGO/ SERIES 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 bwMode="auto">
          <a:xfrm>
            <a:off x="313510" y="1003521"/>
            <a:ext cx="5329645" cy="121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s-AR" altLang="es-AR" sz="2400" dirty="0"/>
              <a:t>Para GRAFICAR el AÑO de trabajo, debo definir cuantos días entreno por semana, cuantas horas voy a entrenar por día</a:t>
            </a: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3377966"/>
              </p:ext>
            </p:extLst>
          </p:nvPr>
        </p:nvGraphicFramePr>
        <p:xfrm>
          <a:off x="6635936" y="48172"/>
          <a:ext cx="5329645" cy="6710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Hoja de cálculo" r:id="rId3" imgW="4486199" imgH="5648244" progId="Excel.Sheet.8">
                  <p:embed/>
                </p:oleObj>
              </mc:Choice>
              <mc:Fallback>
                <p:oleObj name="Hoja de cálculo" r:id="rId3" imgW="4486199" imgH="5648244" progId="Excel.Sheet.8">
                  <p:embed/>
                  <p:pic>
                    <p:nvPicPr>
                      <p:cNvPr id="5" name="Objeto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35936" y="48172"/>
                        <a:ext cx="5329645" cy="67101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ángulo 5"/>
          <p:cNvSpPr/>
          <p:nvPr/>
        </p:nvSpPr>
        <p:spPr>
          <a:xfrm>
            <a:off x="156756" y="125671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2400" dirty="0"/>
              <a:t>2- Definir el TIEMPO semanal TOTAL en minutos en cada momento del año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117567" y="2257640"/>
            <a:ext cx="643387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dirty="0"/>
              <a:t> 3- Definir el %  en acciones FÍSICAS y TÉCNICAS</a:t>
            </a:r>
          </a:p>
          <a:p>
            <a:r>
              <a:rPr lang="es-MX" sz="2400" dirty="0"/>
              <a:t> y la cantidad de SERIES en cada momento del año</a:t>
            </a:r>
          </a:p>
        </p:txBody>
      </p:sp>
    </p:spTree>
    <p:extLst>
      <p:ext uri="{BB962C8B-B14F-4D97-AF65-F5344CB8AC3E}">
        <p14:creationId xmlns:p14="http://schemas.microsoft.com/office/powerpoint/2010/main" val="5162030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4146</TotalTime>
  <Words>721</Words>
  <Application>Microsoft Office PowerPoint</Application>
  <PresentationFormat>Panorámica</PresentationFormat>
  <Paragraphs>113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0" baseType="lpstr">
      <vt:lpstr>Tema de Office</vt:lpstr>
      <vt:lpstr>Presentación de PowerPoint</vt:lpstr>
      <vt:lpstr>Presentación de PowerPoint</vt:lpstr>
      <vt:lpstr>ELECCIÓN DE UNA PLANILLA TIPO PARA GRAFICAR LA  PLANIFICACIÓN EXCEL   -   Distribución de columnas y filas en una planilla</vt:lpstr>
      <vt:lpstr>Presentación de PowerPoint</vt:lpstr>
      <vt:lpstr>Presentación de PowerPoint</vt:lpstr>
      <vt:lpstr>Presentación de PowerPoint</vt:lpstr>
      <vt:lpstr>Presentación de PowerPoint</vt:lpstr>
      <vt:lpstr>                    PERÍODO ANUAL            -   ELECCIÓN DE LOS  ATR  DEL AÑO   - 1- Calendario de competencias anual       Las más importantes definirán los ATR 2- Cantidad de horas de entrenamiento semanal y diario 3- Porcentaje de tiempo semanal destinado a Técnica – Física – Juego (series en gimnasia) 4- Determinar la cantidad de minutos semanales para cada Capacidad Física y cada Aparato  1- Detalle final del Calendario y definición de ATR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   DISTRIBUCIÓN DIARIA DE LA TAREA, DENTRO DE UNA SEMANA DE  ACUMULACION</vt:lpstr>
      <vt:lpstr>Presentación de PowerPoint</vt:lpstr>
      <vt:lpstr>Presentación de PowerPoint</vt:lpstr>
      <vt:lpstr>     DISTRIBUCIÓN DIARIA DE LA TAREA, DENTRO DE UNA SEMANA DE  TRANSFORMACIÓN </vt:lpstr>
      <vt:lpstr>Presentación de PowerPoint</vt:lpstr>
      <vt:lpstr>Presentación de PowerPoint</vt:lpstr>
      <vt:lpstr>Presentación de PowerPoint</vt:lpstr>
      <vt:lpstr>     DISTRIBUCIÓN DIARIA DE LA TAREA, DENTRO DE UNA SEMANA DE  REALIZACION </vt:lpstr>
      <vt:lpstr>Presentación de PowerPoint</vt:lpstr>
      <vt:lpstr>Para finalizar  vamos a la planilla de EXEL  Analicemos los HIPERVÍNCULOS </vt:lpstr>
      <vt:lpstr>MUCHAS GRACIAS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Fernando Molinari</cp:lastModifiedBy>
  <cp:revision>93</cp:revision>
  <dcterms:created xsi:type="dcterms:W3CDTF">2020-05-12T22:59:38Z</dcterms:created>
  <dcterms:modified xsi:type="dcterms:W3CDTF">2020-05-26T21:23:11Z</dcterms:modified>
</cp:coreProperties>
</file>